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17"/>
  </p:notesMasterIdLst>
  <p:sldIdLst>
    <p:sldId id="265" r:id="rId2"/>
    <p:sldId id="256" r:id="rId3"/>
    <p:sldId id="257" r:id="rId4"/>
    <p:sldId id="258" r:id="rId5"/>
    <p:sldId id="264" r:id="rId6"/>
    <p:sldId id="267" r:id="rId7"/>
    <p:sldId id="268" r:id="rId8"/>
    <p:sldId id="275" r:id="rId9"/>
    <p:sldId id="269" r:id="rId10"/>
    <p:sldId id="274" r:id="rId11"/>
    <p:sldId id="271" r:id="rId12"/>
    <p:sldId id="272" r:id="rId13"/>
    <p:sldId id="273" r:id="rId14"/>
    <p:sldId id="276" r:id="rId15"/>
    <p:sldId id="261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74E1A463-B13E-441F-BF52-B5550F863D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FE5F56-9A1A-47C4-97F5-0BFADF5D55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5374E5-5C39-43BC-A972-7AF6624A77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6925C7-DFA7-49D8-AE10-43E5303136C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5983D3-39B1-46B5-8129-13819F196D6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A18720-6184-4DDA-AFD5-5F6DD90DB0C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FDBFB9-6C4B-4D84-8EB9-FD444192B78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8E66FB-5036-4340-8BD3-97284AB73EF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00B8D-621E-4493-9544-7E270926C95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78211-5502-4B2F-9F33-54BA54DCDE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1266A7-8361-4A55-B86B-6AE256857D6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E1D325A-3B16-4CF8-992D-7E5A7475F8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FE5F56-9A1A-47C4-97F5-0BFADF5D55FF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457200"/>
            <a:ext cx="8229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"/>
            <a:ext cx="79248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399" y="304800"/>
            <a:ext cx="8077201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85800" y="304800"/>
            <a:ext cx="777239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 smtClean="0"/>
              <a:t>Solusi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Peningkatan</a:t>
            </a:r>
            <a:r>
              <a:rPr lang="en-US" sz="2800" dirty="0" smtClean="0"/>
              <a:t> 8 </a:t>
            </a:r>
            <a:r>
              <a:rPr lang="en-US" sz="2800" dirty="0" err="1" smtClean="0"/>
              <a:t>Standar</a:t>
            </a:r>
            <a:r>
              <a:rPr lang="en-US" sz="2800" dirty="0" smtClean="0"/>
              <a:t> </a:t>
            </a:r>
            <a:r>
              <a:rPr lang="en-US" sz="2800" dirty="0" err="1" smtClean="0"/>
              <a:t>Pendidikan</a:t>
            </a:r>
            <a:r>
              <a:rPr lang="en-US" sz="2800" dirty="0"/>
              <a:t> </a:t>
            </a:r>
            <a:r>
              <a:rPr lang="en-US" sz="2800" dirty="0" smtClean="0"/>
              <a:t>(SNP)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Pemenuhan</a:t>
            </a:r>
            <a:r>
              <a:rPr lang="en-US" sz="2800" dirty="0" smtClean="0"/>
              <a:t> </a:t>
            </a:r>
            <a:r>
              <a:rPr lang="en-US" sz="2800" dirty="0" err="1" smtClean="0"/>
              <a:t>Sarana</a:t>
            </a:r>
            <a:r>
              <a:rPr lang="en-US" sz="2800" dirty="0" smtClean="0"/>
              <a:t> </a:t>
            </a:r>
            <a:r>
              <a:rPr lang="en-US" sz="2800" dirty="0" err="1" smtClean="0"/>
              <a:t>Prasarana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Peningkatan</a:t>
            </a:r>
            <a:r>
              <a:rPr lang="en-US" sz="2800" dirty="0" smtClean="0"/>
              <a:t> </a:t>
            </a:r>
            <a:r>
              <a:rPr lang="en-US" sz="2800" dirty="0" err="1" smtClean="0"/>
              <a:t>akses</a:t>
            </a:r>
            <a:r>
              <a:rPr lang="en-US" sz="2800" dirty="0" smtClean="0"/>
              <a:t> </a:t>
            </a:r>
            <a:r>
              <a:rPr lang="en-US" sz="2800" dirty="0" err="1" smtClean="0"/>
              <a:t>pendidikan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Peningkatan</a:t>
            </a:r>
            <a:r>
              <a:rPr lang="en-US" sz="2800" dirty="0" smtClean="0"/>
              <a:t> </a:t>
            </a:r>
            <a:r>
              <a:rPr lang="en-US" sz="2800" dirty="0" err="1" smtClean="0"/>
              <a:t>Manajemen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Peningkatan</a:t>
            </a:r>
            <a:r>
              <a:rPr lang="en-US" sz="2800" dirty="0" smtClean="0"/>
              <a:t> SDM Guru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Tenaga</a:t>
            </a:r>
            <a:r>
              <a:rPr lang="en-US" sz="2800" dirty="0" smtClean="0"/>
              <a:t> </a:t>
            </a:r>
            <a:r>
              <a:rPr lang="en-US" sz="2800" dirty="0" err="1" smtClean="0"/>
              <a:t>Kependidikan</a:t>
            </a: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/>
              <a:t>Peningkatan</a:t>
            </a:r>
            <a:r>
              <a:rPr lang="en-US" sz="2800" dirty="0" smtClean="0"/>
              <a:t> </a:t>
            </a:r>
            <a:r>
              <a:rPr lang="en-US" sz="2800" dirty="0" err="1" smtClean="0"/>
              <a:t>Kapasitas</a:t>
            </a:r>
            <a:r>
              <a:rPr lang="en-US" sz="2800" dirty="0" smtClean="0"/>
              <a:t> </a:t>
            </a:r>
            <a:r>
              <a:rPr lang="en-US" sz="2800" dirty="0" err="1" smtClean="0"/>
              <a:t>Kelembagaan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Grp="1" noChangeArrowheads="1"/>
          </p:cNvSpPr>
          <p:nvPr>
            <p:ph idx="1"/>
          </p:nvPr>
        </p:nvSpPr>
        <p:spPr>
          <a:xfrm>
            <a:off x="1143000" y="1219200"/>
            <a:ext cx="7467600" cy="4419600"/>
          </a:xfrm>
        </p:spPr>
        <p:txBody>
          <a:bodyPr/>
          <a:lstStyle/>
          <a:p>
            <a:pPr marL="922338" lvl="1" eaLnBrk="1" hangingPunct="1">
              <a:buFontTx/>
              <a:buNone/>
              <a:defRPr/>
            </a:pPr>
            <a:endParaRPr kumimoji="1" lang="id-ID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922338" lvl="1" eaLnBrk="1" hangingPunct="1">
              <a:buFontTx/>
              <a:buNone/>
              <a:defRPr/>
            </a:pPr>
            <a:endParaRPr kumimoji="1" lang="id-ID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922338" lvl="1" eaLnBrk="1" hangingPunct="1">
              <a:buFontTx/>
              <a:buNone/>
              <a:defRPr/>
            </a:pPr>
            <a:endParaRPr kumimoji="1" lang="en-US" dirty="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68F3AA9-C6EB-4657-B9EF-1D59E926BB48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7543800" cy="954088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/>
              <a:t>PENDIDIKAN UNTUK SEMUA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idx="1"/>
          </p:nvPr>
        </p:nvSpPr>
        <p:spPr>
          <a:xfrm>
            <a:off x="838200" y="1828800"/>
            <a:ext cx="7924800" cy="4221163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/>
              <a:t>Hakekat dari “Pendidikan untuk Semua” adalah mengupayakan agar setiap warga negara dapat memenuhi haknya, yaitu layanan pendidikan.</a:t>
            </a:r>
          </a:p>
          <a:p>
            <a:pPr eaLnBrk="1" hangingPunct="1">
              <a:defRPr/>
            </a:pPr>
            <a:endParaRPr lang="en-US" sz="2400" smtClean="0"/>
          </a:p>
          <a:p>
            <a:pPr eaLnBrk="1" hangingPunct="1">
              <a:defRPr/>
            </a:pPr>
            <a:r>
              <a:rPr lang="en-US" sz="2400" smtClean="0"/>
              <a:t>UU No. 20 Tahun 2003 tentang Sidiknas psl 5 ayat 5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400" smtClean="0"/>
              <a:t>	“Setiap warga negara berhak mendapatkan kesempatan meningkatkan pendidikan sepanjang hayat”.</a:t>
            </a:r>
          </a:p>
          <a:p>
            <a:pPr eaLnBrk="1" hangingPunct="1">
              <a:defRPr/>
            </a:pPr>
            <a:endParaRPr lang="en-US" sz="24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5DEA69-E62C-4C2B-97EF-A059AC888C29}" type="slidenum">
              <a:rPr lang="en-US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5800"/>
            <a:ext cx="7543800" cy="898525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/>
              <a:t>PENDIDIKAN UNTUK SEMUA</a:t>
            </a:r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B95863-DB3F-49C9-A2D8-2FD1DEC7BD13}" type="slidenum">
              <a:rPr lang="en-US"/>
              <a:pPr>
                <a:defRPr/>
              </a:pPr>
              <a:t>3</a:t>
            </a:fld>
            <a:endParaRPr lang="en-US"/>
          </a:p>
        </p:txBody>
      </p:sp>
      <p:grpSp>
        <p:nvGrpSpPr>
          <p:cNvPr id="4101" name="Group 15"/>
          <p:cNvGrpSpPr>
            <a:grpSpLocks/>
          </p:cNvGrpSpPr>
          <p:nvPr/>
        </p:nvGrpSpPr>
        <p:grpSpPr bwMode="auto">
          <a:xfrm>
            <a:off x="1524000" y="1828800"/>
            <a:ext cx="6248400" cy="4191000"/>
            <a:chOff x="1296" y="1248"/>
            <a:chExt cx="3792" cy="2640"/>
          </a:xfrm>
        </p:grpSpPr>
        <p:sp>
          <p:nvSpPr>
            <p:cNvPr id="4102" name="Rectangle 5"/>
            <p:cNvSpPr>
              <a:spLocks noChangeArrowheads="1"/>
            </p:cNvSpPr>
            <p:nvPr/>
          </p:nvSpPr>
          <p:spPr bwMode="auto">
            <a:xfrm>
              <a:off x="2640" y="1248"/>
              <a:ext cx="960" cy="336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400">
                  <a:solidFill>
                    <a:schemeClr val="bg2"/>
                  </a:solidFill>
                </a:rPr>
                <a:t>PUS</a:t>
              </a:r>
            </a:p>
          </p:txBody>
        </p:sp>
        <p:sp>
          <p:nvSpPr>
            <p:cNvPr id="4103" name="Rectangle 6"/>
            <p:cNvSpPr>
              <a:spLocks noChangeArrowheads="1"/>
            </p:cNvSpPr>
            <p:nvPr/>
          </p:nvSpPr>
          <p:spPr bwMode="auto">
            <a:xfrm>
              <a:off x="1584" y="2160"/>
              <a:ext cx="1296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rgbClr val="FF0000"/>
                  </a:solidFill>
                </a:rPr>
                <a:t>VERTIKAL</a:t>
              </a:r>
            </a:p>
          </p:txBody>
        </p:sp>
        <p:sp>
          <p:nvSpPr>
            <p:cNvPr id="4104" name="Rectangle 7"/>
            <p:cNvSpPr>
              <a:spLocks noChangeArrowheads="1"/>
            </p:cNvSpPr>
            <p:nvPr/>
          </p:nvSpPr>
          <p:spPr bwMode="auto">
            <a:xfrm>
              <a:off x="3504" y="2160"/>
              <a:ext cx="1296" cy="38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000">
                  <a:solidFill>
                    <a:srgbClr val="FF0000"/>
                  </a:solidFill>
                </a:rPr>
                <a:t>HORIZONTAL</a:t>
              </a:r>
            </a:p>
          </p:txBody>
        </p:sp>
        <p:sp>
          <p:nvSpPr>
            <p:cNvPr id="4105" name="Line 8"/>
            <p:cNvSpPr>
              <a:spLocks noChangeShapeType="1"/>
            </p:cNvSpPr>
            <p:nvPr/>
          </p:nvSpPr>
          <p:spPr bwMode="auto">
            <a:xfrm flipH="1">
              <a:off x="2304" y="1584"/>
              <a:ext cx="816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Line 9"/>
            <p:cNvSpPr>
              <a:spLocks noChangeShapeType="1"/>
            </p:cNvSpPr>
            <p:nvPr/>
          </p:nvSpPr>
          <p:spPr bwMode="auto">
            <a:xfrm>
              <a:off x="3120" y="1584"/>
              <a:ext cx="1056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AutoShape 11"/>
            <p:cNvSpPr>
              <a:spLocks noChangeArrowheads="1"/>
            </p:cNvSpPr>
            <p:nvPr/>
          </p:nvSpPr>
          <p:spPr bwMode="auto">
            <a:xfrm>
              <a:off x="1296" y="2688"/>
              <a:ext cx="1728" cy="1200"/>
            </a:xfrm>
            <a:prstGeom prst="irregularSeal2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2"/>
                  </a:solidFill>
                </a:rPr>
                <a:t>SEMUA </a:t>
              </a:r>
            </a:p>
            <a:p>
              <a:pPr algn="ctr"/>
              <a:r>
                <a:rPr lang="en-US">
                  <a:solidFill>
                    <a:schemeClr val="bg2"/>
                  </a:solidFill>
                </a:rPr>
                <a:t>TERLAYANI</a:t>
              </a:r>
            </a:p>
          </p:txBody>
        </p:sp>
        <p:sp>
          <p:nvSpPr>
            <p:cNvPr id="4108" name="Line 12"/>
            <p:cNvSpPr>
              <a:spLocks noChangeShapeType="1"/>
            </p:cNvSpPr>
            <p:nvPr/>
          </p:nvSpPr>
          <p:spPr bwMode="auto">
            <a:xfrm>
              <a:off x="2160" y="259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AutoShape 13"/>
            <p:cNvSpPr>
              <a:spLocks noChangeArrowheads="1"/>
            </p:cNvSpPr>
            <p:nvPr/>
          </p:nvSpPr>
          <p:spPr bwMode="auto">
            <a:xfrm>
              <a:off x="3360" y="2688"/>
              <a:ext cx="1728" cy="1200"/>
            </a:xfrm>
            <a:prstGeom prst="irregularSeal2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>
                  <a:solidFill>
                    <a:schemeClr val="bg2"/>
                  </a:solidFill>
                </a:rPr>
                <a:t>SEMUA </a:t>
              </a:r>
            </a:p>
            <a:p>
              <a:pPr algn="ctr"/>
              <a:r>
                <a:rPr lang="en-US">
                  <a:solidFill>
                    <a:schemeClr val="bg2"/>
                  </a:solidFill>
                </a:rPr>
                <a:t>MELAYANI</a:t>
              </a:r>
            </a:p>
          </p:txBody>
        </p:sp>
        <p:sp>
          <p:nvSpPr>
            <p:cNvPr id="4110" name="Line 14"/>
            <p:cNvSpPr>
              <a:spLocks noChangeShapeType="1"/>
            </p:cNvSpPr>
            <p:nvPr/>
          </p:nvSpPr>
          <p:spPr bwMode="auto">
            <a:xfrm>
              <a:off x="4080" y="254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990600"/>
            <a:ext cx="7543800" cy="746125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smtClean="0"/>
              <a:t>PENDIDIKAN UNTUK SEMUA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400" smtClean="0"/>
              <a:t>Untuk dapat mewujudkan EFA, semua komponen bangsa, baik pemerintah, swasta, lembaga-lembaga sosial kemasyarakatan, maupun warga negara secara individual, secara bersama-sama atau sendiri-sendiri, berkomitmen untuk berpartisipasi aktif dalam menyukseskannya sesuai dengan potensi dan kapasitas masing-masing. </a:t>
            </a:r>
            <a:br>
              <a:rPr lang="en-US" sz="2400" smtClean="0"/>
            </a:br>
            <a:r>
              <a:rPr lang="en-US" sz="2800" smtClean="0"/>
              <a:t/>
            </a:r>
            <a:br>
              <a:rPr lang="en-US" sz="2800" smtClean="0"/>
            </a:br>
            <a:endParaRPr lang="en-US" sz="28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604644-75E2-406B-814D-BC085B696C9B}" type="slidenum">
              <a:rPr lang="en-US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914400"/>
            <a:ext cx="7543800" cy="82232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PENDIDIKAN UNTUK SEMUA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smtClean="0"/>
              <a:t>Strategi penting yang diadopsi: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smtClean="0">
                <a:sym typeface="Wingdings" pitchFamily="2" charset="2"/>
              </a:rPr>
              <a:t> Memastikan dukungan dana untuk PUS atau </a:t>
            </a:r>
            <a:r>
              <a:rPr lang="en-US" sz="2800" smtClean="0"/>
              <a:t>EFA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sz="2800" smtClean="0">
                <a:sym typeface="Wingdings" pitchFamily="2" charset="2"/>
              </a:rPr>
              <a:t> Mempromosikan kemitraan antara pemerintah dan masyarakat sipil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D7805E-C598-48C0-9C6B-98F46061A45F}" type="slidenum">
              <a:rPr lang="en-US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8352928" cy="990600"/>
          </a:xfrm>
        </p:spPr>
        <p:txBody>
          <a:bodyPr>
            <a:normAutofit/>
          </a:bodyPr>
          <a:lstStyle/>
          <a:p>
            <a:pPr algn="ctr"/>
            <a:r>
              <a:rPr lang="id-ID" sz="2800" dirty="0" smtClean="0"/>
              <a:t>CAPAIAN KINERJA TAHUN 20</a:t>
            </a:r>
            <a:r>
              <a:rPr lang="en-US" sz="2800" dirty="0" smtClean="0"/>
              <a:t>1</a:t>
            </a:r>
            <a:r>
              <a:rPr lang="id-ID" sz="2800" dirty="0" smtClean="0"/>
              <a:t>6</a:t>
            </a:r>
            <a:br>
              <a:rPr lang="id-ID" sz="2800" dirty="0" smtClean="0"/>
            </a:br>
            <a:r>
              <a:rPr lang="id-ID" sz="2800" dirty="0" smtClean="0"/>
              <a:t>DINDIKBUD</a:t>
            </a:r>
            <a:endParaRPr lang="id-ID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84427625"/>
              </p:ext>
            </p:extLst>
          </p:nvPr>
        </p:nvGraphicFramePr>
        <p:xfrm>
          <a:off x="152400" y="1600200"/>
          <a:ext cx="8763002" cy="4876799"/>
        </p:xfrm>
        <a:graphic>
          <a:graphicData uri="http://schemas.openxmlformats.org/drawingml/2006/table">
            <a:tbl>
              <a:tblPr/>
              <a:tblGrid>
                <a:gridCol w="567973"/>
                <a:gridCol w="2784828"/>
                <a:gridCol w="2438400"/>
                <a:gridCol w="1066800"/>
                <a:gridCol w="990600"/>
                <a:gridCol w="914401"/>
              </a:tblGrid>
              <a:tr h="1237245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NO.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SASARAN STRATEGIS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INDIKATOR KINERJA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SATUAN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TARGET 2016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CAPAIAN 2016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14">
                <a:tc rowSpan="6">
                  <a:txBody>
                    <a:bodyPr/>
                    <a:lstStyle/>
                    <a:p>
                      <a:pPr algn="ctr" fontAlgn="t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304" marR="7304" marT="73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algn="l" fontAlgn="t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Meningkatnya derajat pendidikan masyarakat</a:t>
                      </a:r>
                    </a:p>
                  </a:txBody>
                  <a:tcPr marL="7304" marR="7304" marT="73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Harapan lama sekolah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Angka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11,9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11,78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14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Rata rata lama sekolah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Tahun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6,95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6,85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14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APK SD / sederajat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Angka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109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110,34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14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APK SMP / sederajat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Angka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100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100,36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14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APM SD / sederajat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Angka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92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92,61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414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APM SMP  / sederajat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Angka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70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69,40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7380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304" marR="7304" marT="73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Meningkatnya Apresiasi terhadap budaya daerah, pelestarian benda cagar budaya serta prestasi seni</a:t>
                      </a:r>
                    </a:p>
                  </a:txBody>
                  <a:tcPr marL="7304" marR="7304" marT="7304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Jumlah gedung / tempat gelar seni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Unit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69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Intensitas pementasan seni budaya daerah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Kali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65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92</a:t>
                      </a:r>
                    </a:p>
                  </a:txBody>
                  <a:tcPr marL="7304" marR="7304" marT="73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66828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610600" cy="1431925"/>
          </a:xfrm>
        </p:spPr>
        <p:txBody>
          <a:bodyPr/>
          <a:lstStyle/>
          <a:p>
            <a:pPr algn="ctr"/>
            <a:r>
              <a:rPr lang="en-US" sz="2800" dirty="0" smtClean="0"/>
              <a:t>KEGIATAN STRATEGIS </a:t>
            </a:r>
            <a:br>
              <a:rPr lang="en-US" sz="2800" dirty="0" smtClean="0"/>
            </a:br>
            <a:r>
              <a:rPr lang="en-US" sz="2800" dirty="0" smtClean="0"/>
              <a:t>UNTUK PENINGKATAN IPM BIDANG PENDIDIKAN</a:t>
            </a:r>
            <a:endParaRPr lang="en-US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524000"/>
            <a:ext cx="7543800" cy="1143000"/>
          </a:xfrm>
        </p:spPr>
        <p:txBody>
          <a:bodyPr/>
          <a:lstStyle/>
          <a:p>
            <a:pPr>
              <a:buNone/>
            </a:pPr>
            <a:r>
              <a:rPr lang="en-US" sz="2800" dirty="0" smtClean="0"/>
              <a:t>1. </a:t>
            </a:r>
            <a:r>
              <a:rPr lang="en-US" sz="2400" dirty="0" err="1" smtClean="0"/>
              <a:t>Penyisiran</a:t>
            </a:r>
            <a:r>
              <a:rPr lang="en-US" sz="2400" dirty="0" smtClean="0"/>
              <a:t> AUSTS</a:t>
            </a:r>
          </a:p>
          <a:p>
            <a:pPr>
              <a:buNone/>
            </a:pPr>
            <a:r>
              <a:rPr lang="en-US" sz="2400" dirty="0" smtClean="0"/>
              <a:t>    </a:t>
            </a:r>
            <a:r>
              <a:rPr lang="en-US" sz="2400" dirty="0" err="1" smtClean="0"/>
              <a:t>Anak</a:t>
            </a:r>
            <a:r>
              <a:rPr lang="en-US" sz="2400" dirty="0" smtClean="0"/>
              <a:t> </a:t>
            </a:r>
            <a:r>
              <a:rPr lang="en-US" sz="2400" dirty="0" err="1" smtClean="0"/>
              <a:t>Usia</a:t>
            </a:r>
            <a:r>
              <a:rPr lang="en-US" sz="2400" dirty="0" smtClean="0"/>
              <a:t> </a:t>
            </a:r>
            <a:r>
              <a:rPr lang="en-US" sz="2400" dirty="0" err="1" smtClean="0"/>
              <a:t>Sekolah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Sekolah</a:t>
            </a:r>
            <a:r>
              <a:rPr lang="en-US" sz="2400" dirty="0" smtClean="0"/>
              <a:t> :</a:t>
            </a:r>
            <a:endParaRPr lang="en-US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85800" y="2819400"/>
          <a:ext cx="8229600" cy="3352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9192"/>
                <a:gridCol w="3803336"/>
                <a:gridCol w="1310910"/>
                <a:gridCol w="1238081"/>
                <a:gridCol w="1238081"/>
              </a:tblGrid>
              <a:tr h="860393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NO</a:t>
                      </a:r>
                      <a:endParaRPr lang="en-US" dirty="0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JENIS PENDATAAN</a:t>
                      </a:r>
                      <a:endParaRPr lang="en-US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ANAK USIA SEKOLAH TIDAK SEKOLAH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49848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USIA SD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USIA SMP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JUMLAH</a:t>
                      </a:r>
                      <a:endParaRPr lang="en-US" dirty="0"/>
                    </a:p>
                  </a:txBody>
                  <a:tcPr anchor="ctr"/>
                </a:tc>
              </a:tr>
              <a:tr h="498482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PPLS 2011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1.972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7.116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9.088</a:t>
                      </a:r>
                      <a:endParaRPr lang="en-US" dirty="0"/>
                    </a:p>
                  </a:txBody>
                  <a:tcPr anchor="ctr"/>
                </a:tc>
              </a:tr>
              <a:tr h="498482"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PBDT 2015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2.147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5.921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8.068</a:t>
                      </a:r>
                      <a:endParaRPr lang="en-US" dirty="0"/>
                    </a:p>
                  </a:txBody>
                  <a:tcPr anchor="ctr"/>
                </a:tc>
              </a:tr>
              <a:tr h="498482">
                <a:tc>
                  <a:txBody>
                    <a:bodyPr/>
                    <a:lstStyle/>
                    <a:p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PENDATAAN MANDIRI 2014/2015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1.159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2.167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3.326</a:t>
                      </a:r>
                      <a:endParaRPr lang="en-US" dirty="0"/>
                    </a:p>
                  </a:txBody>
                  <a:tcPr anchor="ctr"/>
                </a:tc>
              </a:tr>
              <a:tr h="498482">
                <a:tc>
                  <a:txBody>
                    <a:bodyPr/>
                    <a:lstStyle/>
                    <a:p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PENDATAAN PURBALINGGA PINTAR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442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1.255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1.697</a:t>
                      </a:r>
                      <a:endParaRPr 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706562"/>
          </a:xfrm>
        </p:spPr>
        <p:txBody>
          <a:bodyPr>
            <a:noAutofit/>
          </a:bodyPr>
          <a:lstStyle/>
          <a:p>
            <a:pPr algn="just"/>
            <a:r>
              <a:rPr lang="en-US" sz="2800" dirty="0" err="1" smtClean="0"/>
              <a:t>Penerima</a:t>
            </a:r>
            <a:r>
              <a:rPr lang="en-US" sz="2800" dirty="0" smtClean="0"/>
              <a:t> </a:t>
            </a:r>
            <a:r>
              <a:rPr lang="en-US" sz="2800" dirty="0" err="1" smtClean="0"/>
              <a:t>Bantuan</a:t>
            </a:r>
            <a:r>
              <a:rPr lang="en-US" sz="2800" dirty="0" smtClean="0"/>
              <a:t> </a:t>
            </a:r>
            <a:r>
              <a:rPr lang="en-US" sz="2800" dirty="0" err="1" smtClean="0"/>
              <a:t>Sosial</a:t>
            </a:r>
            <a:r>
              <a:rPr lang="en-US" sz="2800" dirty="0" smtClean="0"/>
              <a:t> </a:t>
            </a:r>
            <a:r>
              <a:rPr lang="en-US" sz="2800" dirty="0" err="1" smtClean="0"/>
              <a:t>Beasiswa</a:t>
            </a:r>
            <a:r>
              <a:rPr lang="en-US" sz="2800" dirty="0" smtClean="0"/>
              <a:t> </a:t>
            </a:r>
            <a:r>
              <a:rPr lang="en-US" sz="2800" dirty="0" err="1" smtClean="0"/>
              <a:t>Kurang</a:t>
            </a:r>
            <a:r>
              <a:rPr lang="en-US" sz="2800" dirty="0" smtClean="0"/>
              <a:t> </a:t>
            </a:r>
            <a:r>
              <a:rPr lang="en-US" sz="2800" dirty="0" err="1" smtClean="0"/>
              <a:t>Mampu</a:t>
            </a:r>
            <a:r>
              <a:rPr lang="en-US" sz="2800" dirty="0" smtClean="0"/>
              <a:t> </a:t>
            </a:r>
            <a:r>
              <a:rPr lang="en-US" sz="2800" dirty="0" err="1" smtClean="0"/>
              <a:t>Bagi</a:t>
            </a:r>
            <a:r>
              <a:rPr lang="en-US" sz="2800" dirty="0" smtClean="0"/>
              <a:t> </a:t>
            </a:r>
            <a:r>
              <a:rPr lang="en-US" sz="2800" dirty="0" err="1" smtClean="0"/>
              <a:t>Peserta</a:t>
            </a:r>
            <a:r>
              <a:rPr lang="en-US" sz="2800" dirty="0" smtClean="0"/>
              <a:t> </a:t>
            </a:r>
            <a:r>
              <a:rPr lang="en-US" sz="2800" dirty="0" err="1" smtClean="0"/>
              <a:t>Didik</a:t>
            </a:r>
            <a:r>
              <a:rPr lang="en-US" sz="2800" dirty="0" smtClean="0"/>
              <a:t> Program </a:t>
            </a:r>
            <a:r>
              <a:rPr lang="en-US" sz="2800" dirty="0" err="1" smtClean="0"/>
              <a:t>Anak</a:t>
            </a:r>
            <a:r>
              <a:rPr lang="en-US" sz="2800" dirty="0" smtClean="0"/>
              <a:t> </a:t>
            </a:r>
            <a:r>
              <a:rPr lang="en-US" sz="2800" dirty="0" err="1" smtClean="0"/>
              <a:t>Usia</a:t>
            </a:r>
            <a:r>
              <a:rPr lang="en-US" sz="2800" dirty="0" smtClean="0"/>
              <a:t> </a:t>
            </a:r>
            <a:r>
              <a:rPr lang="en-US" sz="2800" dirty="0" err="1" smtClean="0"/>
              <a:t>Tidak</a:t>
            </a:r>
            <a:r>
              <a:rPr lang="en-US" sz="2800" dirty="0" smtClean="0"/>
              <a:t> </a:t>
            </a:r>
            <a:r>
              <a:rPr lang="en-US" sz="2800" dirty="0" err="1" smtClean="0"/>
              <a:t>Sekolah</a:t>
            </a:r>
            <a:r>
              <a:rPr lang="en-US" sz="2800" dirty="0" smtClean="0"/>
              <a:t> SD/MI, SMP/MTs, Dan </a:t>
            </a:r>
            <a:r>
              <a:rPr lang="en-US" sz="2800" dirty="0" err="1" smtClean="0"/>
              <a:t>Kejar</a:t>
            </a:r>
            <a:r>
              <a:rPr lang="en-US" sz="2800" dirty="0" smtClean="0"/>
              <a:t> </a:t>
            </a:r>
            <a:r>
              <a:rPr lang="en-US" sz="2800" dirty="0" err="1" smtClean="0"/>
              <a:t>Paket</a:t>
            </a:r>
            <a:r>
              <a:rPr lang="en-US" sz="2800" dirty="0" smtClean="0"/>
              <a:t> A, B Yang </a:t>
            </a:r>
            <a:r>
              <a:rPr lang="en-US" sz="2800" dirty="0" err="1" smtClean="0"/>
              <a:t>menerima</a:t>
            </a:r>
            <a:r>
              <a:rPr lang="en-US" sz="2800" dirty="0" smtClean="0"/>
              <a:t> SK </a:t>
            </a:r>
            <a:r>
              <a:rPr lang="en-US" sz="2800" dirty="0" err="1" smtClean="0"/>
              <a:t>Bupati</a:t>
            </a:r>
            <a:r>
              <a:rPr lang="en-US" sz="2800" dirty="0" smtClean="0"/>
              <a:t> </a:t>
            </a:r>
            <a:r>
              <a:rPr lang="en-US" sz="2800" dirty="0" err="1" smtClean="0"/>
              <a:t>Purbalingga</a:t>
            </a:r>
            <a:endParaRPr lang="en-US" sz="28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685800" y="2743200"/>
          <a:ext cx="7924800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0400"/>
                <a:gridCol w="2348089"/>
                <a:gridCol w="2935111"/>
                <a:gridCol w="1981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No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Jenjang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Jumlah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err="1" smtClean="0"/>
                        <a:t>Keterangan</a:t>
                      </a:r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SD/MI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151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smtClean="0"/>
                        <a:t>SMP/MTs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159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3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err="1" smtClean="0"/>
                        <a:t>Paket</a:t>
                      </a:r>
                      <a:r>
                        <a:rPr lang="en-US" sz="2800" dirty="0" smtClean="0"/>
                        <a:t> A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127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4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err="1" smtClean="0"/>
                        <a:t>Paket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119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 err="1" smtClean="0"/>
                        <a:t>Jumlah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556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efadoc2009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533400"/>
            <a:ext cx="7543800" cy="4114800"/>
          </a:xfrm>
        </p:spPr>
        <p:txBody>
          <a:bodyPr>
            <a:normAutofit fontScale="47500" lnSpcReduction="20000"/>
          </a:bodyPr>
          <a:lstStyle/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Mengaktifkan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kembali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menambah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PKBM,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sekarang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ada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baru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18 PKBM (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setiap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kecamatan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1 PKBM)</a:t>
            </a:r>
          </a:p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Kawal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lulusan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/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calon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peserta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UN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yg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duduk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dikelas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terakhir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: SD / MI = 51.184  SMP/MTs = 14.961</a:t>
            </a:r>
          </a:p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Mewaspadai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siswa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rawan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putus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sekolah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/drop out : Th. 2016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angka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putus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sekolah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SD/MI = 288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siswa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sedangkan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SMP/MTs = 277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siswa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Sosialisasi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pendanaan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pendidikan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kepada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warga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masyarakat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tentang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BOS, BSM, BKM, PIP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bidik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misi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Memperbayak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beasiswa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warga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tidak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mampu</a:t>
            </a:r>
            <a:endParaRPr lang="en-US" sz="3400" dirty="0" smtClean="0">
              <a:latin typeface="Arial" pitchFamily="34" charset="0"/>
              <a:cs typeface="Arial" pitchFamily="34" charset="0"/>
            </a:endParaRPr>
          </a:p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Gerakan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office schooling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studi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lanjut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di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kantor-kantor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perusahaan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/PT</a:t>
            </a:r>
          </a:p>
          <a:p>
            <a:pPr marL="457200" indent="-457200" algn="just">
              <a:lnSpc>
                <a:spcPct val="120000"/>
              </a:lnSpc>
              <a:buFont typeface="+mj-lt"/>
              <a:buAutoNum type="arabicPeriod" startAt="2"/>
            </a:pPr>
            <a:r>
              <a:rPr lang="en-US" sz="3400" dirty="0" smtClean="0">
                <a:latin typeface="Arial" pitchFamily="34" charset="0"/>
                <a:cs typeface="Arial" pitchFamily="34" charset="0"/>
              </a:rPr>
              <a:t>**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Mendirikan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perguruan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tinggi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jangka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400" dirty="0" err="1" smtClean="0">
                <a:latin typeface="Arial" pitchFamily="34" charset="0"/>
                <a:cs typeface="Arial" pitchFamily="34" charset="0"/>
              </a:rPr>
              <a:t>panjang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514350" indent="-514350" algn="just">
              <a:buFont typeface="+mj-lt"/>
              <a:buAutoNum type="arabicPeriod" startAt="2"/>
            </a:pPr>
            <a:endParaRPr lang="en-US" sz="2400" dirty="0" smtClean="0"/>
          </a:p>
          <a:p>
            <a:pPr marL="514350" indent="-514350" algn="just">
              <a:buFont typeface="+mj-lt"/>
              <a:buAutoNum type="arabicPeriod" startAt="2"/>
            </a:pP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efadoc2009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F718E3-EE62-4D65-98BF-2BA6C94A796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456</Words>
  <Application>Microsoft Office PowerPoint</Application>
  <PresentationFormat>On-screen Show (4:3)</PresentationFormat>
  <Paragraphs>147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PENDIDIKAN UNTUK SEMUA</vt:lpstr>
      <vt:lpstr>PENDIDIKAN UNTUK SEMUA</vt:lpstr>
      <vt:lpstr>PENDIDIKAN UNTUK SEMUA</vt:lpstr>
      <vt:lpstr>PENDIDIKAN UNTUK SEMUA</vt:lpstr>
      <vt:lpstr>CAPAIAN KINERJA TAHUN 2016 DINDIKBUD</vt:lpstr>
      <vt:lpstr>KEGIATAN STRATEGIS  UNTUK PENINGKATAN IPM BIDANG PENDIDIKAN</vt:lpstr>
      <vt:lpstr>Penerima Bantuan Sosial Beasiswa Kurang Mampu Bagi Peserta Didik Program Anak Usia Tidak Sekolah SD/MI, SMP/MTs, Dan Kejar Paket A, B Yang menerima SK Bupati Purbalingga</vt:lpstr>
      <vt:lpstr>Slide 9</vt:lpstr>
      <vt:lpstr>Slide 10</vt:lpstr>
      <vt:lpstr>Slide 11</vt:lpstr>
      <vt:lpstr>Slide 12</vt:lpstr>
      <vt:lpstr>Slide 13</vt:lpstr>
      <vt:lpstr>Solusi</vt:lpstr>
      <vt:lpstr>Slide 15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PENDIDIKAN UNTUK SEMUA</dc:title>
  <dc:creator>MY COMPUTER</dc:creator>
  <cp:lastModifiedBy>Prolap Satu</cp:lastModifiedBy>
  <cp:revision>30</cp:revision>
  <dcterms:created xsi:type="dcterms:W3CDTF">2009-08-30T14:57:31Z</dcterms:created>
  <dcterms:modified xsi:type="dcterms:W3CDTF">2017-11-18T07:00:37Z</dcterms:modified>
</cp:coreProperties>
</file>